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  <p:embeddedFont>
      <p:font typeface="Comic Sans MS" panose="030F0702030302020204" pitchFamily="66" charset="0"/>
      <p:regular r:id="rId15"/>
      <p:bold r:id="rId16"/>
      <p:italic r:id="rId17"/>
      <p:boldItalic r:id="rId18"/>
    </p:embeddedFont>
    <p:embeddedFont>
      <p:font typeface="Constantia" panose="02030602050306030303" pitchFamily="18" charset="0"/>
      <p:regular r:id="rId19"/>
      <p:bold r:id="rId20"/>
      <p:italic r:id="rId21"/>
      <p:boldItalic r:id="rId22"/>
    </p:embeddedFont>
    <p:embeddedFont>
      <p:font typeface="Georgia" panose="02040502050405020303" pitchFamily="18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3488"/>
    <a:srgbClr val="EAEAEA"/>
    <a:srgbClr val="A100FF"/>
    <a:srgbClr val="883C84"/>
    <a:srgbClr val="461B49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44" autoAdjust="0"/>
    <p:restoredTop sz="93464" autoAdjust="0"/>
  </p:normalViewPr>
  <p:slideViewPr>
    <p:cSldViewPr>
      <p:cViewPr varScale="1">
        <p:scale>
          <a:sx n="52" d="100"/>
          <a:sy n="52" d="100"/>
        </p:scale>
        <p:origin x="39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wnloads\Reactions%20(1)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wnloads\Reactions%20(1)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wnloads\Reactions%20(1)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wnloads\Reactions%20(1)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400" b="1" dirty="0"/>
              <a:t>MONTH</a:t>
            </a:r>
            <a:r>
              <a:rPr lang="en-IN" sz="2400" b="1" baseline="0" dirty="0"/>
              <a:t> WISE REACTIONS COUNT</a:t>
            </a:r>
            <a:endParaRPr lang="en-IN" sz="2400" b="1" dirty="0"/>
          </a:p>
        </c:rich>
      </c:tx>
      <c:layout>
        <c:manualLayout>
          <c:xMode val="edge"/>
          <c:yMode val="edge"/>
          <c:x val="0.258992054882491"/>
          <c:y val="4.6123827950858148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7710110423778211E-2"/>
          <c:y val="0.16387814229927283"/>
          <c:w val="0.89882581703082243"/>
          <c:h val="0.72274531203041992"/>
        </c:manualLayout>
      </c:layout>
      <c:scatterChart>
        <c:scatterStyle val="lineMarker"/>
        <c:varyColors val="0"/>
        <c:ser>
          <c:idx val="0"/>
          <c:order val="0"/>
          <c:tx>
            <c:v>MONTH NUMBERS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noFill/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'Reactions (1)'!$AK$2:$AK$13</c:f>
              <c:numCache>
                <c:formatCode>General</c:formatCode>
                <c:ptCount val="12"/>
                <c:pt idx="0">
                  <c:v>5</c:v>
                </c:pt>
                <c:pt idx="1">
                  <c:v>1</c:v>
                </c:pt>
                <c:pt idx="2">
                  <c:v>8</c:v>
                </c:pt>
                <c:pt idx="3">
                  <c:v>12</c:v>
                </c:pt>
                <c:pt idx="4">
                  <c:v>7</c:v>
                </c:pt>
                <c:pt idx="5">
                  <c:v>10</c:v>
                </c:pt>
                <c:pt idx="6">
                  <c:v>11</c:v>
                </c:pt>
                <c:pt idx="7">
                  <c:v>9</c:v>
                </c:pt>
                <c:pt idx="8">
                  <c:v>6</c:v>
                </c:pt>
                <c:pt idx="9">
                  <c:v>3</c:v>
                </c:pt>
                <c:pt idx="10">
                  <c:v>4</c:v>
                </c:pt>
                <c:pt idx="11">
                  <c:v>2</c:v>
                </c:pt>
              </c:numCache>
            </c:numRef>
          </c:xVal>
          <c:yVal>
            <c:numRef>
              <c:f>'Reactions (1)'!$AL$2:$AL$13</c:f>
              <c:numCache>
                <c:formatCode>General</c:formatCode>
                <c:ptCount val="12"/>
                <c:pt idx="0">
                  <c:v>2138</c:v>
                </c:pt>
                <c:pt idx="1">
                  <c:v>2126</c:v>
                </c:pt>
                <c:pt idx="2">
                  <c:v>2114</c:v>
                </c:pt>
                <c:pt idx="3">
                  <c:v>2092</c:v>
                </c:pt>
                <c:pt idx="4">
                  <c:v>2070</c:v>
                </c:pt>
                <c:pt idx="5">
                  <c:v>2056</c:v>
                </c:pt>
                <c:pt idx="6">
                  <c:v>2034</c:v>
                </c:pt>
                <c:pt idx="7">
                  <c:v>2022</c:v>
                </c:pt>
                <c:pt idx="8">
                  <c:v>2021</c:v>
                </c:pt>
                <c:pt idx="9">
                  <c:v>2012</c:v>
                </c:pt>
                <c:pt idx="10">
                  <c:v>1974</c:v>
                </c:pt>
                <c:pt idx="11">
                  <c:v>1914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4FC-4B25-AA2E-16AB93E549C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930293375"/>
        <c:axId val="930302975"/>
      </c:scatterChart>
      <c:valAx>
        <c:axId val="930293375"/>
        <c:scaling>
          <c:orientation val="minMax"/>
          <c:max val="1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/>
                  <a:t>MONTH</a:t>
                </a:r>
                <a:r>
                  <a:rPr lang="en-IN" sz="1800" baseline="0"/>
                  <a:t> NUMBER</a:t>
                </a:r>
                <a:endParaRPr lang="en-IN" sz="18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0302975"/>
        <c:crosses val="autoZero"/>
        <c:crossBetween val="midCat"/>
        <c:majorUnit val="1"/>
      </c:valAx>
      <c:valAx>
        <c:axId val="930302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029337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IN" sz="3600" b="0"/>
              <a:t>TOP</a:t>
            </a:r>
            <a:r>
              <a:rPr lang="en-IN" sz="3600" b="0" baseline="0"/>
              <a:t> 5 CATEGORIES</a:t>
            </a:r>
            <a:endParaRPr lang="en-IN" sz="3600" b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4"/>
                </a:gs>
                <a:gs pos="100000">
                  <a:schemeClr val="accent4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'Reactions (1)'!$M$2:$M$6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'Reactions (1)'!$N$2:$N$6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88-48C2-990D-318BE3FA312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105836479"/>
        <c:axId val="1105836959"/>
      </c:barChart>
      <c:catAx>
        <c:axId val="11058364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/>
                  <a:t>CATEGORY</a:t>
                </a:r>
              </a:p>
            </c:rich>
          </c:tx>
          <c:layout>
            <c:manualLayout>
              <c:xMode val="edge"/>
              <c:yMode val="edge"/>
              <c:x val="0.43501702138717807"/>
              <c:y val="0.9263027384707617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5836959"/>
        <c:crosses val="autoZero"/>
        <c:auto val="1"/>
        <c:lblAlgn val="ctr"/>
        <c:lblOffset val="100"/>
        <c:noMultiLvlLbl val="0"/>
      </c:catAx>
      <c:valAx>
        <c:axId val="110583695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/>
                  <a:t>SCORE</a:t>
                </a:r>
              </a:p>
            </c:rich>
          </c:tx>
          <c:layout>
            <c:manualLayout>
              <c:xMode val="edge"/>
              <c:yMode val="edge"/>
              <c:x val="1.1111111111111112E-2"/>
              <c:y val="0.4131964287012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5836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400"/>
              <a:t>Category percentage</a:t>
            </a:r>
          </a:p>
        </c:rich>
      </c:tx>
      <c:layout>
        <c:manualLayout>
          <c:xMode val="edge"/>
          <c:yMode val="edge"/>
          <c:x val="0.26217221455547474"/>
          <c:y val="2.61929163402228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662710071688803"/>
          <c:y val="0.24771928710524083"/>
          <c:w val="0.67162161632780981"/>
          <c:h val="0.72578464990263314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B20-4758-B3AD-20A4DA18B45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B20-4758-B3AD-20A4DA18B45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B20-4758-B3AD-20A4DA18B45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B20-4758-B3AD-20A4DA18B45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B20-4758-B3AD-20A4DA18B45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9B20-4758-B3AD-20A4DA18B45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9B20-4758-B3AD-20A4DA18B45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9B20-4758-B3AD-20A4DA18B457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9B20-4758-B3AD-20A4DA18B457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9B20-4758-B3AD-20A4DA18B457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9B20-4758-B3AD-20A4DA18B457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9B20-4758-B3AD-20A4DA18B45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'Reactions (1)'!$J$6:$J$11</c:f>
              <c:strCache>
                <c:ptCount val="6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  <c:pt idx="5">
                  <c:v>others</c:v>
                </c:pt>
              </c:strCache>
            </c:strRef>
          </c:cat>
          <c:val>
            <c:numRef>
              <c:f>'Reactions (1)'!$K$6:$K$11</c:f>
              <c:numCache>
                <c:formatCode>General</c:formatCode>
                <c:ptCount val="6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  <c:pt idx="5">
                  <c:v>622759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B20-4758-B3AD-20A4DA18B45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3200"/>
              <a:t>CONTENT TYPE - SENTIMENT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5813560722601618E-2"/>
          <c:y val="0.21486419359867234"/>
          <c:w val="0.96837287855479681"/>
          <c:h val="0.7148954945902487"/>
        </c:manualLayout>
      </c:layout>
      <c:barChart>
        <c:barDir val="col"/>
        <c:grouping val="clustered"/>
        <c:varyColors val="0"/>
        <c:ser>
          <c:idx val="0"/>
          <c:order val="0"/>
          <c:tx>
            <c:v>total count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'Reactions (1)'!$T$2:$T$5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'Reactions (1)'!$U$2:$U$5</c:f>
              <c:numCache>
                <c:formatCode>General</c:formatCode>
                <c:ptCount val="4"/>
                <c:pt idx="0">
                  <c:v>6589</c:v>
                </c:pt>
                <c:pt idx="1">
                  <c:v>6245</c:v>
                </c:pt>
                <c:pt idx="2">
                  <c:v>6079</c:v>
                </c:pt>
                <c:pt idx="3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C5-4350-97F2-8954AA63911E}"/>
            </c:ext>
          </c:extLst>
        </c:ser>
        <c:ser>
          <c:idx val="1"/>
          <c:order val="1"/>
          <c:tx>
            <c:v>positive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'Reactions (1)'!$T$2:$T$5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'Reactions (1)'!$V$2:$V$5</c:f>
              <c:numCache>
                <c:formatCode>General</c:formatCode>
                <c:ptCount val="4"/>
                <c:pt idx="0">
                  <c:v>3700</c:v>
                </c:pt>
                <c:pt idx="1">
                  <c:v>3510</c:v>
                </c:pt>
                <c:pt idx="2">
                  <c:v>3381</c:v>
                </c:pt>
                <c:pt idx="3">
                  <c:v>3216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C5-4350-97F2-8954AA63911E}"/>
            </c:ext>
          </c:extLst>
        </c:ser>
        <c:ser>
          <c:idx val="2"/>
          <c:order val="2"/>
          <c:tx>
            <c:v>negative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'Reactions (1)'!$T$2:$T$5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'Reactions (1)'!$W$2:$W$5</c:f>
              <c:numCache>
                <c:formatCode>General</c:formatCode>
                <c:ptCount val="4"/>
                <c:pt idx="0">
                  <c:v>2057</c:v>
                </c:pt>
                <c:pt idx="1">
                  <c:v>1943</c:v>
                </c:pt>
                <c:pt idx="2">
                  <c:v>1924</c:v>
                </c:pt>
                <c:pt idx="3">
                  <c:v>1771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C5-4350-97F2-8954AA63911E}"/>
            </c:ext>
          </c:extLst>
        </c:ser>
        <c:ser>
          <c:idx val="3"/>
          <c:order val="3"/>
          <c:tx>
            <c:v>neutral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'Reactions (1)'!$T$2:$T$5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'Reactions (1)'!$X$2:$X$5</c:f>
              <c:numCache>
                <c:formatCode>General</c:formatCode>
                <c:ptCount val="4"/>
                <c:pt idx="0">
                  <c:v>832</c:v>
                </c:pt>
                <c:pt idx="1">
                  <c:v>792</c:v>
                </c:pt>
                <c:pt idx="2">
                  <c:v>774</c:v>
                </c:pt>
                <c:pt idx="3">
                  <c:v>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AC5-4350-97F2-8954AA63911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114512191"/>
        <c:axId val="1114513151"/>
      </c:barChart>
      <c:catAx>
        <c:axId val="11145121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4513151"/>
        <c:crosses val="autoZero"/>
        <c:auto val="1"/>
        <c:lblAlgn val="ctr"/>
        <c:lblOffset val="100"/>
        <c:noMultiLvlLbl val="0"/>
      </c:catAx>
      <c:valAx>
        <c:axId val="111451315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4512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3200" b="1" dirty="0"/>
              <a:t>CONTENT TYPE</a:t>
            </a:r>
          </a:p>
        </c:rich>
      </c:tx>
      <c:layout>
        <c:manualLayout>
          <c:xMode val="edge"/>
          <c:yMode val="edge"/>
          <c:x val="0.32162280701754387"/>
          <c:y val="1.28785264261615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494888796795138"/>
          <c:y val="0.10536781037671211"/>
          <c:w val="0.80027783533637242"/>
          <c:h val="0.78328634304946609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A9-4285-993D-369A3F4415E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A9-4285-993D-369A3F4415E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1A9-4285-993D-369A3F4415E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1A9-4285-993D-369A3F4415E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'Reactions (1)'!$T$2:$T$5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'Reactions (1)'!$U$2:$U$5</c:f>
              <c:numCache>
                <c:formatCode>General</c:formatCode>
                <c:ptCount val="4"/>
                <c:pt idx="0">
                  <c:v>6589</c:v>
                </c:pt>
                <c:pt idx="1">
                  <c:v>6245</c:v>
                </c:pt>
                <c:pt idx="2">
                  <c:v>6079</c:v>
                </c:pt>
                <c:pt idx="3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1A9-4285-993D-369A3F4415E1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318327807708242"/>
          <c:y val="0.9159229965525435"/>
          <c:w val="0.66819484735460699"/>
          <c:h val="7.76377402343756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7.jpe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chart" Target="../charts/chart1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Constantia" panose="02030602050306030303" pitchFamily="18" charset="0"/>
              </a:rPr>
              <a:t>SOCIAL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Constantia" panose="02030602050306030303" pitchFamily="18" charset="0"/>
              </a:rPr>
              <a:t>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Constantia" panose="02030602050306030303" pitchFamily="18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1EDB3F0-EBE9-3711-2987-272022E1501F}"/>
              </a:ext>
            </a:extLst>
          </p:cNvPr>
          <p:cNvSpPr txBox="1"/>
          <p:nvPr/>
        </p:nvSpPr>
        <p:spPr>
          <a:xfrm>
            <a:off x="11410666" y="1986307"/>
            <a:ext cx="6019800" cy="7606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/>
              <a:t>There are  16 distinct categories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/>
              <a:t>The top 5 categories are : Animals, Science, Health Eating, Technology, Food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/>
              <a:t>There are 4 distinct content types namely Photo, Video, Audio, GIF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/>
              <a:t>In May month most reactions are recorded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/>
              <a:t>Most people prefer photo and video types 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	</a:t>
            </a:r>
          </a:p>
          <a:p>
            <a:pPr>
              <a:lnSpc>
                <a:spcPct val="150000"/>
              </a:lnSpc>
            </a:pPr>
            <a:endParaRPr lang="en-IN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Constantia" panose="02030602050306030303" pitchFamily="18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Constantia" panose="02030602050306030303" pitchFamily="18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14600" y="2473918"/>
            <a:ext cx="8825843" cy="5107982"/>
            <a:chOff x="-203200" y="431502"/>
            <a:chExt cx="11767791" cy="5824510"/>
          </a:xfrm>
        </p:grpSpPr>
        <p:sp>
          <p:nvSpPr>
            <p:cNvPr id="3" name="TextBox 3"/>
            <p:cNvSpPr txBox="1"/>
            <p:nvPr/>
          </p:nvSpPr>
          <p:spPr>
            <a:xfrm>
              <a:off x="-203200" y="431502"/>
              <a:ext cx="11564591" cy="140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eorgia" panose="02040502050405020303" pitchFamily="18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3957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400" spc="-19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Project recap</a:t>
              </a:r>
            </a:p>
            <a:p>
              <a:pPr marL="342900" indent="-342900" algn="just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400" spc="-19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Problem</a:t>
              </a:r>
            </a:p>
            <a:p>
              <a:pPr marL="342900" indent="-342900" algn="just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400" spc="-19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The Analytics team</a:t>
              </a:r>
            </a:p>
            <a:p>
              <a:pPr marL="342900" indent="-342900" algn="just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400" spc="-19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Process</a:t>
              </a:r>
            </a:p>
            <a:p>
              <a:pPr marL="342900" indent="-342900" algn="just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400" spc="-19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Insights</a:t>
              </a:r>
            </a:p>
            <a:p>
              <a:pPr marL="342900" indent="-342900" algn="just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400" spc="-19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19300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Constantia" panose="02030602050306030303" pitchFamily="18" charset="0"/>
              </a:rPr>
              <a:t>Project Recap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432E56-A974-AB09-115E-4B0CC83A361C}"/>
              </a:ext>
            </a:extLst>
          </p:cNvPr>
          <p:cNvSpPr txBox="1"/>
          <p:nvPr/>
        </p:nvSpPr>
        <p:spPr>
          <a:xfrm>
            <a:off x="8630189" y="2697597"/>
            <a:ext cx="74657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To start our engagement with Social Buzz, we are running a 3 month initial project. The following tasks are going to be performed in this project:</a:t>
            </a:r>
          </a:p>
          <a:p>
            <a:pPr marL="457200" indent="-457200" algn="just">
              <a:buFontTx/>
              <a:buChar char="-"/>
            </a:pPr>
            <a:r>
              <a:rPr lang="en-US" sz="3200" dirty="0"/>
              <a:t>An audit of their </a:t>
            </a:r>
            <a:r>
              <a:rPr lang="en-US" sz="3200" b="1" dirty="0"/>
              <a:t>big data </a:t>
            </a:r>
            <a:r>
              <a:rPr lang="en-US" sz="3200" dirty="0"/>
              <a:t>practice</a:t>
            </a:r>
          </a:p>
          <a:p>
            <a:pPr marL="457200" indent="-457200" algn="just">
              <a:buFontTx/>
              <a:buChar char="-"/>
            </a:pPr>
            <a:r>
              <a:rPr lang="en-US" sz="3200" dirty="0"/>
              <a:t>Recommendations for a successful </a:t>
            </a:r>
            <a:r>
              <a:rPr lang="en-US" sz="3200" b="1" dirty="0"/>
              <a:t>IPO</a:t>
            </a:r>
            <a:r>
              <a:rPr lang="en-US" sz="3200" dirty="0"/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/>
              <a:t>An analysis of their content categories that highlights the </a:t>
            </a:r>
            <a:r>
              <a:rPr lang="en-US" sz="3200" b="1" dirty="0"/>
              <a:t>top 5</a:t>
            </a:r>
            <a:r>
              <a:rPr lang="en-US" sz="3200" dirty="0"/>
              <a:t> categories with the largest aggregate popularity</a:t>
            </a:r>
            <a:endParaRPr lang="en-IN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-3810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667000" y="2850912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16D408-6050-34AB-1069-A7705D14B7E1}"/>
              </a:ext>
            </a:extLst>
          </p:cNvPr>
          <p:cNvSpPr txBox="1"/>
          <p:nvPr/>
        </p:nvSpPr>
        <p:spPr>
          <a:xfrm>
            <a:off x="2258199" y="4444144"/>
            <a:ext cx="7772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100+ daily posts -&gt; </a:t>
            </a:r>
            <a:r>
              <a:rPr lang="en-IN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3.6M</a:t>
            </a:r>
            <a:r>
              <a:rPr lang="en-IN" sz="4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annual posts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Difficult to handle such 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Identify </a:t>
            </a:r>
            <a:r>
              <a:rPr lang="en-IN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top 5 </a:t>
            </a:r>
            <a:r>
              <a:rPr lang="en-IN" sz="4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categories with the largest aggregate popularity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772392" y="7303461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509489" y="104209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494570" y="2914494"/>
            <a:ext cx="561227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The </a:t>
            </a:r>
          </a:p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A100FF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Analytics</a:t>
            </a:r>
            <a:r>
              <a:rPr lang="en-US" sz="8000" spc="-80" dirty="0">
                <a:solidFill>
                  <a:srgbClr val="000000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A2C22A-4F6B-3B3D-D354-5EF768DB29EF}"/>
              </a:ext>
            </a:extLst>
          </p:cNvPr>
          <p:cNvSpPr txBox="1"/>
          <p:nvPr/>
        </p:nvSpPr>
        <p:spPr>
          <a:xfrm>
            <a:off x="14202822" y="1454169"/>
            <a:ext cx="3856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963488"/>
                </a:solidFill>
              </a:rPr>
              <a:t>Andrew Fleming</a:t>
            </a:r>
          </a:p>
          <a:p>
            <a:r>
              <a:rPr lang="en-IN" sz="2400" dirty="0"/>
              <a:t>Chief Technology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EB89B1-D27D-37FF-A2C2-9F68BF2D674F}"/>
              </a:ext>
            </a:extLst>
          </p:cNvPr>
          <p:cNvSpPr txBox="1"/>
          <p:nvPr/>
        </p:nvSpPr>
        <p:spPr>
          <a:xfrm>
            <a:off x="14202822" y="4728000"/>
            <a:ext cx="3856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963488"/>
                </a:solidFill>
              </a:rPr>
              <a:t>Marcus </a:t>
            </a:r>
            <a:r>
              <a:rPr lang="en-IN" sz="2400" b="1" dirty="0" err="1">
                <a:solidFill>
                  <a:srgbClr val="963488"/>
                </a:solidFill>
              </a:rPr>
              <a:t>Rompton</a:t>
            </a:r>
            <a:endParaRPr lang="en-IN" sz="2400" b="1" dirty="0">
              <a:solidFill>
                <a:srgbClr val="963488"/>
              </a:solidFill>
            </a:endParaRPr>
          </a:p>
          <a:p>
            <a:r>
              <a:rPr lang="en-IN" sz="2400" dirty="0"/>
              <a:t>Senior Principal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848B33-A33D-F1BA-72AA-F55A466DE627}"/>
              </a:ext>
            </a:extLst>
          </p:cNvPr>
          <p:cNvSpPr txBox="1"/>
          <p:nvPr/>
        </p:nvSpPr>
        <p:spPr>
          <a:xfrm>
            <a:off x="14170867" y="7911006"/>
            <a:ext cx="3856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963488"/>
                </a:solidFill>
              </a:rPr>
              <a:t>Vembuluru Dedeepya</a:t>
            </a:r>
          </a:p>
          <a:p>
            <a:r>
              <a:rPr lang="en-IN" sz="2400" dirty="0"/>
              <a:t>Data Analyst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BDBAE9-FF4B-3080-F32B-7AAA99AA58B0}"/>
              </a:ext>
            </a:extLst>
          </p:cNvPr>
          <p:cNvSpPr/>
          <p:nvPr/>
        </p:nvSpPr>
        <p:spPr>
          <a:xfrm>
            <a:off x="11384974" y="6922202"/>
            <a:ext cx="2181101" cy="2282857"/>
          </a:xfrm>
          <a:prstGeom prst="ellipse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26" b="-226"/>
            </a:stretch>
          </a:blipFill>
          <a:ln w="38100"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b="1" spc="-80" dirty="0">
                <a:solidFill>
                  <a:schemeClr val="bg1"/>
                </a:solidFill>
                <a:latin typeface="Comic Sans MS" panose="030F0702030302020204" pitchFamily="66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A1650E-0BF1-4009-CEE2-F69772276690}"/>
              </a:ext>
            </a:extLst>
          </p:cNvPr>
          <p:cNvSpPr txBox="1"/>
          <p:nvPr/>
        </p:nvSpPr>
        <p:spPr>
          <a:xfrm>
            <a:off x="3860431" y="1375342"/>
            <a:ext cx="7107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Requirements Gathering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22A6-6969-C833-CC9E-4311156C8092}"/>
              </a:ext>
            </a:extLst>
          </p:cNvPr>
          <p:cNvSpPr txBox="1"/>
          <p:nvPr/>
        </p:nvSpPr>
        <p:spPr>
          <a:xfrm>
            <a:off x="7652004" y="4477930"/>
            <a:ext cx="7107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Data Cleaning and Modelling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B719CA-10E0-34E6-7462-78A1F69A3736}"/>
              </a:ext>
            </a:extLst>
          </p:cNvPr>
          <p:cNvSpPr txBox="1"/>
          <p:nvPr/>
        </p:nvSpPr>
        <p:spPr>
          <a:xfrm>
            <a:off x="5747768" y="2964022"/>
            <a:ext cx="7107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Data Collection &amp; Understanding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42672E-02FA-1382-3251-9D7C33852891}"/>
              </a:ext>
            </a:extLst>
          </p:cNvPr>
          <p:cNvSpPr txBox="1"/>
          <p:nvPr/>
        </p:nvSpPr>
        <p:spPr>
          <a:xfrm>
            <a:off x="9543326" y="6143086"/>
            <a:ext cx="7107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74EDF3-F62F-0FBE-4B1A-15D73D529EDF}"/>
              </a:ext>
            </a:extLst>
          </p:cNvPr>
          <p:cNvSpPr txBox="1"/>
          <p:nvPr/>
        </p:nvSpPr>
        <p:spPr>
          <a:xfrm>
            <a:off x="11349528" y="7848999"/>
            <a:ext cx="7107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Insights Generation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85800" y="9405242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0381" y="768279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963488"/>
                </a:solidFill>
                <a:latin typeface="Comic Sans MS" panose="030F0702030302020204" pitchFamily="66" charset="0"/>
              </a:rPr>
              <a:t>Insights: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429500" y="939663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173200" y="9405242"/>
            <a:ext cx="2972219" cy="881758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B36FE82D-7C4D-4755-BFDD-6EB1722A25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4790068"/>
              </p:ext>
            </p:extLst>
          </p:nvPr>
        </p:nvGraphicFramePr>
        <p:xfrm>
          <a:off x="3962400" y="2324100"/>
          <a:ext cx="11359836" cy="64110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5" name="Group 23">
            <a:extLst>
              <a:ext uri="{FF2B5EF4-FFF2-40B4-BE49-F238E27FC236}">
                <a16:creationId xmlns:a16="http://schemas.microsoft.com/office/drawing/2014/main" id="{94176EC2-5BA3-D25D-604F-F348F43C3AD9}"/>
              </a:ext>
            </a:extLst>
          </p:cNvPr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16" name="Group 24">
              <a:extLst>
                <a:ext uri="{FF2B5EF4-FFF2-40B4-BE49-F238E27FC236}">
                  <a16:creationId xmlns:a16="http://schemas.microsoft.com/office/drawing/2014/main" id="{B5556504-F62A-0446-FEFA-9D15FDFB57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25">
                <a:extLst>
                  <a:ext uri="{FF2B5EF4-FFF2-40B4-BE49-F238E27FC236}">
                    <a16:creationId xmlns:a16="http://schemas.microsoft.com/office/drawing/2014/main" id="{6CD3B40D-0FD4-33AF-0481-9B1566D371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7" name="Picture 26">
              <a:extLst>
                <a:ext uri="{FF2B5EF4-FFF2-40B4-BE49-F238E27FC236}">
                  <a16:creationId xmlns:a16="http://schemas.microsoft.com/office/drawing/2014/main" id="{D6DEB09B-9BC8-51C2-207F-BF997865D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391021F7-DC77-49B3-B775-0E68EE269D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202162"/>
              </p:ext>
            </p:extLst>
          </p:nvPr>
        </p:nvGraphicFramePr>
        <p:xfrm>
          <a:off x="2846467" y="1685151"/>
          <a:ext cx="7642975" cy="6506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83CA8464-435D-4F1A-9866-4231D40566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6711365"/>
              </p:ext>
            </p:extLst>
          </p:nvPr>
        </p:nvGraphicFramePr>
        <p:xfrm>
          <a:off x="10969092" y="2154538"/>
          <a:ext cx="6252108" cy="5567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DCEE2D81-71E2-4A82-9DE9-6E80B975CA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3483995"/>
              </p:ext>
            </p:extLst>
          </p:nvPr>
        </p:nvGraphicFramePr>
        <p:xfrm>
          <a:off x="9011265" y="4457700"/>
          <a:ext cx="8834190" cy="5638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C11C7347-F94C-43BF-AA27-2ABCA2870E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9903094"/>
              </p:ext>
            </p:extLst>
          </p:nvPr>
        </p:nvGraphicFramePr>
        <p:xfrm>
          <a:off x="2588517" y="342900"/>
          <a:ext cx="5791200" cy="614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252</Words>
  <Application>Microsoft Office PowerPoint</Application>
  <PresentationFormat>Custom</PresentationFormat>
  <Paragraphs>83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Wingdings</vt:lpstr>
      <vt:lpstr>Calibri Light</vt:lpstr>
      <vt:lpstr>Constantia</vt:lpstr>
      <vt:lpstr>Graphik Regular</vt:lpstr>
      <vt:lpstr>Georgia</vt:lpstr>
      <vt:lpstr>Arial</vt:lpstr>
      <vt:lpstr>Comic Sans MS</vt:lpstr>
      <vt:lpstr>Calibri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Dedeepya vembuluru</cp:lastModifiedBy>
  <cp:revision>13</cp:revision>
  <dcterms:created xsi:type="dcterms:W3CDTF">2006-08-16T00:00:00Z</dcterms:created>
  <dcterms:modified xsi:type="dcterms:W3CDTF">2024-09-27T09:48:53Z</dcterms:modified>
  <dc:identifier>DAEhDyfaYKE</dc:identifier>
</cp:coreProperties>
</file>